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handoutMasterIdLst>
    <p:handoutMasterId r:id="rId17"/>
  </p:handoutMasterIdLst>
  <p:sldIdLst>
    <p:sldId id="257" r:id="rId2"/>
    <p:sldId id="258" r:id="rId3"/>
    <p:sldId id="259" r:id="rId4"/>
    <p:sldId id="256" r:id="rId5"/>
    <p:sldId id="261" r:id="rId6"/>
    <p:sldId id="262" r:id="rId7"/>
    <p:sldId id="264" r:id="rId8"/>
    <p:sldId id="263" r:id="rId9"/>
    <p:sldId id="266" r:id="rId10"/>
    <p:sldId id="265" r:id="rId11"/>
    <p:sldId id="267" r:id="rId12"/>
    <p:sldId id="269" r:id="rId13"/>
    <p:sldId id="268" r:id="rId14"/>
    <p:sldId id="270" r:id="rId15"/>
    <p:sldId id="271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6385" autoAdjust="0"/>
    <p:restoredTop sz="94660"/>
  </p:normalViewPr>
  <p:slideViewPr>
    <p:cSldViewPr snapToGrid="0">
      <p:cViewPr varScale="1">
        <p:scale>
          <a:sx n="73" d="100"/>
          <a:sy n="73" d="100"/>
        </p:scale>
        <p:origin x="90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80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228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5213" y="0"/>
            <a:ext cx="2971227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229E12-213C-4AB8-9F21-749DC4B6769E}" type="datetimeFigureOut">
              <a:rPr lang="en-US" smtClean="0"/>
              <a:t>11/9/2015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4"/>
            <a:ext cx="2971228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5213" y="8685214"/>
            <a:ext cx="2971227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FAB832-591D-47AB-96E9-EC76D14F08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344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11/9/2015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duplace.com/graphicorganizer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22489" y="152401"/>
            <a:ext cx="10600267" cy="684803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000" b="1" spc="38" dirty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Economics Warm Up, </a:t>
            </a:r>
            <a:r>
              <a:rPr lang="en-US" sz="4000" b="1" spc="38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11.5 (Thursday)</a:t>
            </a:r>
            <a:endParaRPr lang="en-US" sz="4000" b="1" spc="38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latin typeface="Tw Cen MT" panose="020B0602020104020603"/>
            </a:endParaRPr>
          </a:p>
        </p:txBody>
      </p:sp>
      <p:sp>
        <p:nvSpPr>
          <p:cNvPr id="36867" name="TextBox 6"/>
          <p:cNvSpPr txBox="1">
            <a:spLocks noChangeArrowheads="1"/>
          </p:cNvSpPr>
          <p:nvPr/>
        </p:nvSpPr>
        <p:spPr bwMode="auto">
          <a:xfrm>
            <a:off x="1952626" y="990601"/>
            <a:ext cx="7953375" cy="830263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6858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6858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6858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6858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400" dirty="0">
                <a:solidFill>
                  <a:srgbClr val="000000"/>
                </a:solidFill>
                <a:latin typeface="Tw Cen MT" panose="020B0602020104020603" pitchFamily="34" charset="0"/>
              </a:rPr>
              <a:t>Please write down the 4 questions. Use the chart on the next slide to answer. We will turn in Warm-ups on Friday…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49956" y="1974261"/>
            <a:ext cx="1163884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3600" dirty="0" smtClean="0"/>
              <a:t>In a 52 week period, what was the highest that McDonald’s stock sold?</a:t>
            </a:r>
          </a:p>
          <a:p>
            <a:pPr marL="342900" indent="-342900">
              <a:buAutoNum type="arabicPeriod"/>
            </a:pPr>
            <a:r>
              <a:rPr lang="en-US" sz="3600" dirty="0" smtClean="0"/>
              <a:t>How many shares of McDonald’s stock were sold the previous day?</a:t>
            </a:r>
          </a:p>
          <a:p>
            <a:pPr marL="342900" indent="-342900">
              <a:buAutoNum type="arabicPeriod"/>
            </a:pPr>
            <a:r>
              <a:rPr lang="en-US" sz="3600" dirty="0" smtClean="0"/>
              <a:t>In a 52 week period, what was the lowest price that McDonalds stock sold?</a:t>
            </a:r>
          </a:p>
          <a:p>
            <a:pPr marL="342900" indent="-342900">
              <a:buAutoNum type="arabicPeriod"/>
            </a:pPr>
            <a:r>
              <a:rPr lang="en-US" sz="3600" dirty="0" smtClean="0"/>
              <a:t>What was the percent change in McDonald’s stock from the day before?</a:t>
            </a:r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3209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22489" y="152401"/>
            <a:ext cx="10600267" cy="684803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000" b="1" spc="38" dirty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Economics Warm Up, </a:t>
            </a:r>
            <a:r>
              <a:rPr lang="en-US" sz="4000" b="1" spc="38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11.6 (Friday)</a:t>
            </a:r>
            <a:endParaRPr lang="en-US" sz="4000" b="1" spc="38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latin typeface="Tw Cen MT" panose="020B0602020104020603"/>
            </a:endParaRPr>
          </a:p>
        </p:txBody>
      </p:sp>
      <p:sp>
        <p:nvSpPr>
          <p:cNvPr id="36867" name="TextBox 6"/>
          <p:cNvSpPr txBox="1">
            <a:spLocks noChangeArrowheads="1"/>
          </p:cNvSpPr>
          <p:nvPr/>
        </p:nvSpPr>
        <p:spPr bwMode="auto">
          <a:xfrm>
            <a:off x="1952626" y="990601"/>
            <a:ext cx="7953375" cy="830263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6858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6858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6858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6858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400" dirty="0">
                <a:solidFill>
                  <a:srgbClr val="000000"/>
                </a:solidFill>
                <a:latin typeface="Tw Cen MT" panose="020B0602020104020603" pitchFamily="34" charset="0"/>
              </a:rPr>
              <a:t>Please write down the 4 questions. </a:t>
            </a:r>
            <a:r>
              <a:rPr lang="en-US" altLang="en-US" sz="2400" dirty="0" smtClean="0">
                <a:solidFill>
                  <a:srgbClr val="000000"/>
                </a:solidFill>
                <a:latin typeface="Tw Cen MT" panose="020B0602020104020603" pitchFamily="34" charset="0"/>
              </a:rPr>
              <a:t>Watch episode of Shark Tank to answer. </a:t>
            </a:r>
            <a:r>
              <a:rPr lang="en-US" altLang="en-US" sz="2400" dirty="0">
                <a:solidFill>
                  <a:srgbClr val="000000"/>
                </a:solidFill>
                <a:latin typeface="Tw Cen MT" panose="020B0602020104020603" pitchFamily="34" charset="0"/>
              </a:rPr>
              <a:t>We will turn in Warm-ups on Friday…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49956" y="1974261"/>
            <a:ext cx="11638844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US" sz="3400" dirty="0" smtClean="0"/>
              <a:t>What is </a:t>
            </a:r>
            <a:r>
              <a:rPr lang="en-US" sz="3400" dirty="0"/>
              <a:t>the business concept that was presented?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sz="3400" dirty="0" smtClean="0"/>
              <a:t>How </a:t>
            </a:r>
            <a:r>
              <a:rPr lang="en-US" sz="3400" dirty="0"/>
              <a:t>much are the entrepreneurs asking for from the Sharks (Dollar amount and Percentage)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400" dirty="0" smtClean="0"/>
              <a:t>What </a:t>
            </a:r>
            <a:r>
              <a:rPr lang="en-US" sz="3400" dirty="0"/>
              <a:t>deals are being offered by the investors?  Any counter-offers? If so, what are </a:t>
            </a:r>
            <a:r>
              <a:rPr lang="en-US" sz="3400" dirty="0" smtClean="0"/>
              <a:t>they?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400" dirty="0" smtClean="0"/>
              <a:t>Do </a:t>
            </a:r>
            <a:r>
              <a:rPr lang="en-US" sz="3400" dirty="0"/>
              <a:t>the entrepreneurs get a deal? If so, from whom?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sz="3400" dirty="0" smtClean="0"/>
              <a:t>Would </a:t>
            </a:r>
            <a:r>
              <a:rPr lang="en-US" sz="3400" dirty="0"/>
              <a:t>you have invested?  Why or why not?</a:t>
            </a:r>
          </a:p>
        </p:txBody>
      </p:sp>
    </p:spTree>
    <p:extLst>
      <p:ext uri="{BB962C8B-B14F-4D97-AF65-F5344CB8AC3E}">
        <p14:creationId xmlns:p14="http://schemas.microsoft.com/office/powerpoint/2010/main" val="2517411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22489" y="152401"/>
            <a:ext cx="10600267" cy="684803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000" b="1" spc="38" dirty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Economics Warm Up, </a:t>
            </a:r>
            <a:r>
              <a:rPr lang="en-US" sz="4000" b="1" spc="38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11.9 (Monday)</a:t>
            </a:r>
            <a:endParaRPr lang="en-US" sz="4000" b="1" spc="38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latin typeface="Tw Cen MT" panose="020B0602020104020603"/>
            </a:endParaRPr>
          </a:p>
        </p:txBody>
      </p:sp>
      <p:sp>
        <p:nvSpPr>
          <p:cNvPr id="36867" name="TextBox 6"/>
          <p:cNvSpPr txBox="1">
            <a:spLocks noChangeArrowheads="1"/>
          </p:cNvSpPr>
          <p:nvPr/>
        </p:nvSpPr>
        <p:spPr bwMode="auto">
          <a:xfrm>
            <a:off x="1952626" y="990601"/>
            <a:ext cx="7953375" cy="830263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6858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6858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6858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6858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400" dirty="0">
                <a:solidFill>
                  <a:srgbClr val="000000"/>
                </a:solidFill>
                <a:latin typeface="Tw Cen MT" panose="020B0602020104020603" pitchFamily="34" charset="0"/>
              </a:rPr>
              <a:t>Please write down the 4 questions. </a:t>
            </a:r>
            <a:r>
              <a:rPr lang="en-US" altLang="en-US" sz="2400" dirty="0" smtClean="0">
                <a:solidFill>
                  <a:srgbClr val="000000"/>
                </a:solidFill>
                <a:latin typeface="Tw Cen MT" panose="020B0602020104020603" pitchFamily="34" charset="0"/>
              </a:rPr>
              <a:t>Use chart on following slide to answer.</a:t>
            </a:r>
            <a:r>
              <a:rPr lang="en-US" altLang="en-US" sz="2400" dirty="0" smtClean="0">
                <a:solidFill>
                  <a:srgbClr val="000000"/>
                </a:solidFill>
                <a:latin typeface="Tw Cen MT" panose="020B0602020104020603" pitchFamily="34" charset="0"/>
              </a:rPr>
              <a:t>. e </a:t>
            </a:r>
            <a:r>
              <a:rPr lang="en-US" altLang="en-US" sz="2400" dirty="0">
                <a:solidFill>
                  <a:srgbClr val="000000"/>
                </a:solidFill>
                <a:latin typeface="Tw Cen MT" panose="020B0602020104020603" pitchFamily="34" charset="0"/>
              </a:rPr>
              <a:t>will turn in Warm-ups on Friday…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22489" y="1974261"/>
            <a:ext cx="1036048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3600" dirty="0" smtClean="0"/>
              <a:t>Which asset class has the highest return on an investment?</a:t>
            </a:r>
          </a:p>
          <a:p>
            <a:pPr marL="342900" indent="-342900">
              <a:buAutoNum type="arabicPeriod"/>
            </a:pPr>
            <a:r>
              <a:rPr lang="en-US" sz="3600" dirty="0" smtClean="0"/>
              <a:t>What is the average rate for inflation over the 20 year period?</a:t>
            </a:r>
          </a:p>
          <a:p>
            <a:pPr marL="342900" indent="-342900">
              <a:buAutoNum type="arabicPeriod"/>
            </a:pPr>
            <a:r>
              <a:rPr lang="en-US" sz="3600" dirty="0" smtClean="0"/>
              <a:t>Which asset class performs better over a twenty year period: stocks or gold?</a:t>
            </a:r>
          </a:p>
          <a:p>
            <a:pPr marL="342900" indent="-342900">
              <a:buAutoNum type="arabicPeriod"/>
            </a:pPr>
            <a:r>
              <a:rPr lang="en-US" sz="3600" dirty="0" smtClean="0"/>
              <a:t>What is the source for this chart?</a:t>
            </a:r>
          </a:p>
          <a:p>
            <a:pPr marL="342900" indent="-342900"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0640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748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06351" y="370891"/>
            <a:ext cx="64347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/>
                <a:solidFill>
                  <a:schemeClr val="accent3"/>
                </a:solidFill>
                <a:effectLst/>
              </a:rPr>
              <a:t>Today’s Objective:</a:t>
            </a:r>
            <a:endParaRPr lang="en-US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11870" y="1294221"/>
            <a:ext cx="103041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Evaluate a variety of savings and investment options; include stocks, bonds and mutual funds</a:t>
            </a:r>
            <a:endParaRPr lang="en-US" sz="36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870" y="2985571"/>
            <a:ext cx="3297716" cy="254214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5338" y="2600373"/>
            <a:ext cx="2856582" cy="237367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41334" y="3948973"/>
            <a:ext cx="3619500" cy="2419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4563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0642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462708" y="187288"/>
            <a:ext cx="3073706" cy="306268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Stocks</a:t>
            </a:r>
          </a:p>
          <a:p>
            <a:pPr algn="ctr"/>
            <a:endParaRPr lang="en-US" b="1" dirty="0"/>
          </a:p>
          <a:p>
            <a:pPr algn="ctr"/>
            <a:endParaRPr lang="en-US" b="1" dirty="0" smtClean="0"/>
          </a:p>
          <a:p>
            <a:pPr algn="ctr"/>
            <a:endParaRPr lang="en-US" b="1" dirty="0"/>
          </a:p>
          <a:p>
            <a:pPr algn="ctr"/>
            <a:endParaRPr lang="en-US" b="1" dirty="0" smtClean="0"/>
          </a:p>
          <a:p>
            <a:pPr algn="ctr"/>
            <a:endParaRPr lang="en-US" b="1" dirty="0"/>
          </a:p>
          <a:p>
            <a:pPr algn="ctr"/>
            <a:endParaRPr lang="en-US" b="1" dirty="0" smtClean="0"/>
          </a:p>
          <a:p>
            <a:pPr algn="ctr"/>
            <a:endParaRPr lang="en-US" b="1" dirty="0"/>
          </a:p>
          <a:p>
            <a:pPr algn="ctr"/>
            <a:endParaRPr lang="en-US" b="1" dirty="0" smtClean="0"/>
          </a:p>
          <a:p>
            <a:pPr algn="ctr"/>
            <a:endParaRPr lang="en-US" b="1" dirty="0"/>
          </a:p>
        </p:txBody>
      </p:sp>
      <p:sp>
        <p:nvSpPr>
          <p:cNvPr id="3" name="Oval 2"/>
          <p:cNvSpPr/>
          <p:nvPr/>
        </p:nvSpPr>
        <p:spPr>
          <a:xfrm>
            <a:off x="1694761" y="3369327"/>
            <a:ext cx="3073706" cy="306268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Certificate of </a:t>
            </a:r>
          </a:p>
          <a:p>
            <a:pPr algn="ctr"/>
            <a:r>
              <a:rPr lang="en-US" b="1" dirty="0" smtClean="0"/>
              <a:t>Deposit</a:t>
            </a:r>
          </a:p>
          <a:p>
            <a:pPr algn="ctr"/>
            <a:endParaRPr lang="en-US" b="1" dirty="0"/>
          </a:p>
          <a:p>
            <a:pPr algn="ctr"/>
            <a:endParaRPr lang="en-US" b="1" dirty="0" smtClean="0"/>
          </a:p>
          <a:p>
            <a:pPr algn="ctr"/>
            <a:endParaRPr lang="en-US" b="1" dirty="0"/>
          </a:p>
          <a:p>
            <a:pPr algn="ctr"/>
            <a:endParaRPr lang="en-US" b="1" dirty="0" smtClean="0"/>
          </a:p>
          <a:p>
            <a:pPr algn="ctr"/>
            <a:endParaRPr lang="en-US" b="1" dirty="0"/>
          </a:p>
          <a:p>
            <a:pPr algn="ctr"/>
            <a:endParaRPr lang="en-US" b="1" dirty="0" smtClean="0"/>
          </a:p>
          <a:p>
            <a:pPr algn="ctr"/>
            <a:endParaRPr lang="en-US" b="1" dirty="0"/>
          </a:p>
          <a:p>
            <a:pPr algn="ctr"/>
            <a:endParaRPr lang="en-US" b="1" dirty="0"/>
          </a:p>
        </p:txBody>
      </p:sp>
      <p:sp>
        <p:nvSpPr>
          <p:cNvPr id="4" name="Oval 3"/>
          <p:cNvSpPr/>
          <p:nvPr/>
        </p:nvSpPr>
        <p:spPr>
          <a:xfrm>
            <a:off x="4911686" y="187288"/>
            <a:ext cx="3073706" cy="306268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Savings </a:t>
            </a:r>
          </a:p>
          <a:p>
            <a:pPr algn="ctr"/>
            <a:r>
              <a:rPr lang="en-US" b="1" dirty="0" smtClean="0"/>
              <a:t>Account</a:t>
            </a:r>
          </a:p>
          <a:p>
            <a:pPr algn="ctr"/>
            <a:endParaRPr lang="en-US" b="1" dirty="0"/>
          </a:p>
          <a:p>
            <a:pPr algn="ctr"/>
            <a:endParaRPr lang="en-US" b="1" dirty="0" smtClean="0"/>
          </a:p>
          <a:p>
            <a:pPr algn="ctr"/>
            <a:endParaRPr lang="en-US" b="1" dirty="0"/>
          </a:p>
          <a:p>
            <a:pPr algn="ctr"/>
            <a:endParaRPr lang="en-US" b="1" dirty="0"/>
          </a:p>
          <a:p>
            <a:pPr algn="ctr"/>
            <a:endParaRPr lang="en-US" b="1" dirty="0" smtClean="0"/>
          </a:p>
          <a:p>
            <a:pPr algn="ctr"/>
            <a:endParaRPr lang="en-US" b="1" dirty="0"/>
          </a:p>
          <a:p>
            <a:pPr algn="ctr"/>
            <a:endParaRPr lang="en-US" b="1" dirty="0" smtClean="0"/>
          </a:p>
          <a:p>
            <a:pPr algn="ctr"/>
            <a:endParaRPr lang="en-US" b="1" dirty="0" smtClean="0"/>
          </a:p>
        </p:txBody>
      </p:sp>
      <p:sp>
        <p:nvSpPr>
          <p:cNvPr id="5" name="Oval 4"/>
          <p:cNvSpPr/>
          <p:nvPr/>
        </p:nvSpPr>
        <p:spPr>
          <a:xfrm>
            <a:off x="7214212" y="3369327"/>
            <a:ext cx="3073706" cy="306268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Mutual </a:t>
            </a:r>
          </a:p>
          <a:p>
            <a:pPr algn="ctr"/>
            <a:r>
              <a:rPr lang="en-US" b="1" dirty="0" smtClean="0"/>
              <a:t>Funds</a:t>
            </a:r>
          </a:p>
          <a:p>
            <a:pPr algn="ctr"/>
            <a:endParaRPr lang="en-US" b="1" dirty="0"/>
          </a:p>
          <a:p>
            <a:pPr algn="ctr"/>
            <a:endParaRPr lang="en-US" b="1" dirty="0" smtClean="0"/>
          </a:p>
          <a:p>
            <a:pPr algn="ctr"/>
            <a:endParaRPr lang="en-US" b="1" dirty="0"/>
          </a:p>
          <a:p>
            <a:pPr algn="ctr"/>
            <a:endParaRPr lang="en-US" b="1" dirty="0" smtClean="0"/>
          </a:p>
          <a:p>
            <a:pPr algn="ctr"/>
            <a:endParaRPr lang="en-US" b="1" dirty="0"/>
          </a:p>
          <a:p>
            <a:pPr algn="ctr"/>
            <a:endParaRPr lang="en-US" b="1" dirty="0" smtClean="0"/>
          </a:p>
          <a:p>
            <a:pPr algn="ctr"/>
            <a:endParaRPr lang="en-US" b="1" dirty="0"/>
          </a:p>
          <a:p>
            <a:pPr algn="ctr"/>
            <a:endParaRPr lang="en-US" b="1" smtClean="0"/>
          </a:p>
          <a:p>
            <a:pPr algn="ctr"/>
            <a:endParaRPr lang="en-US" b="1"/>
          </a:p>
        </p:txBody>
      </p:sp>
      <p:sp>
        <p:nvSpPr>
          <p:cNvPr id="6" name="Oval 5"/>
          <p:cNvSpPr/>
          <p:nvPr/>
        </p:nvSpPr>
        <p:spPr>
          <a:xfrm>
            <a:off x="8886939" y="84465"/>
            <a:ext cx="3073706" cy="306268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Treasury </a:t>
            </a:r>
          </a:p>
          <a:p>
            <a:pPr algn="ctr"/>
            <a:r>
              <a:rPr lang="en-US" b="1" dirty="0" smtClean="0"/>
              <a:t>Bonds</a:t>
            </a:r>
          </a:p>
          <a:p>
            <a:pPr algn="ctr"/>
            <a:endParaRPr lang="en-US" b="1" dirty="0"/>
          </a:p>
          <a:p>
            <a:pPr algn="ctr"/>
            <a:endParaRPr lang="en-US" b="1" dirty="0" smtClean="0"/>
          </a:p>
          <a:p>
            <a:pPr algn="ctr"/>
            <a:endParaRPr lang="en-US" b="1" dirty="0"/>
          </a:p>
          <a:p>
            <a:pPr algn="ctr"/>
            <a:endParaRPr lang="en-US" b="1" dirty="0"/>
          </a:p>
          <a:p>
            <a:pPr algn="ctr"/>
            <a:endParaRPr lang="en-US" b="1" dirty="0" smtClean="0"/>
          </a:p>
          <a:p>
            <a:pPr algn="ctr"/>
            <a:endParaRPr lang="en-US" b="1" dirty="0"/>
          </a:p>
          <a:p>
            <a:pPr algn="ctr"/>
            <a:endParaRPr lang="en-US" b="1" dirty="0" smtClean="0"/>
          </a:p>
          <a:p>
            <a:pPr algn="ctr"/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263964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1137" y="0"/>
            <a:ext cx="922972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289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5769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06351" y="370891"/>
            <a:ext cx="64347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/>
                <a:solidFill>
                  <a:schemeClr val="accent3"/>
                </a:solidFill>
                <a:effectLst/>
              </a:rPr>
              <a:t>Today’s Objective:</a:t>
            </a:r>
            <a:endParaRPr lang="en-US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82133" y="1818902"/>
            <a:ext cx="921173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>
                <a:solidFill>
                  <a:srgbClr val="000000"/>
                </a:solidFill>
                <a:latin typeface="Calibri" panose="020F0502020204030204" pitchFamily="34" charset="0"/>
              </a:rPr>
              <a:t>Compare services offered by different financial institutions. 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	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044" y="3829050"/>
            <a:ext cx="6062134" cy="265077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0443" y="3388562"/>
            <a:ext cx="5057423" cy="3091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1983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33605" y="370891"/>
            <a:ext cx="63802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/>
                <a:solidFill>
                  <a:schemeClr val="accent3"/>
                </a:solidFill>
                <a:effectLst/>
              </a:rPr>
              <a:t>Essential Question:</a:t>
            </a:r>
            <a:endParaRPr lang="en-US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34200" y="1294221"/>
            <a:ext cx="1034129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solidFill>
                  <a:srgbClr val="000000"/>
                </a:solidFill>
                <a:latin typeface="Tahoma" panose="020B0604030504040204" pitchFamily="34" charset="0"/>
              </a:rPr>
              <a:t>What services do banks provide to consumers? 	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605" y="2217551"/>
            <a:ext cx="2915843" cy="31337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0062" y="3160889"/>
            <a:ext cx="3571875" cy="250648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42551" y="2013832"/>
            <a:ext cx="2857500" cy="240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3756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425354" y="167691"/>
            <a:ext cx="550503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u="sng" cap="none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Types of Institutions</a:t>
            </a:r>
            <a:endParaRPr lang="en-US" sz="4400" b="1" u="sng" cap="none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7485" y="300798"/>
            <a:ext cx="1130017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Break into groups of four.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Research a type of financial institution:	</a:t>
            </a:r>
          </a:p>
          <a:p>
            <a:r>
              <a:rPr lang="en-US" sz="2400" dirty="0"/>
              <a:t>	</a:t>
            </a:r>
            <a:r>
              <a:rPr lang="en-US" sz="2400" dirty="0" smtClean="0"/>
              <a:t>		Definition							Services Provided</a:t>
            </a:r>
          </a:p>
          <a:p>
            <a:r>
              <a:rPr lang="en-US" sz="2400" dirty="0" smtClean="0"/>
              <a:t>		</a:t>
            </a:r>
            <a:r>
              <a:rPr lang="en-US" sz="2400" dirty="0"/>
              <a:t>	</a:t>
            </a:r>
            <a:r>
              <a:rPr lang="en-US" sz="2400" dirty="0" smtClean="0"/>
              <a:t>Advantages						Disadvantages</a:t>
            </a:r>
          </a:p>
          <a:p>
            <a:r>
              <a:rPr lang="en-US" sz="2400" dirty="0"/>
              <a:t>	</a:t>
            </a:r>
            <a:r>
              <a:rPr lang="en-US" sz="2400" dirty="0" smtClean="0"/>
              <a:t>		Locations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Use the information you find to create a Web Map that depicts the information above. Please use color markers. To find a graphic organizer, please go to </a:t>
            </a:r>
            <a:r>
              <a:rPr lang="en-US" sz="2400" dirty="0" smtClean="0">
                <a:hlinkClick r:id="rId2"/>
              </a:rPr>
              <a:t>www.eduplace.com/graphicorganizer</a:t>
            </a:r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Please draw on illustration that represents the financial institution you are researching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At the end of class, each student will be responsible for completing a chart on all financial institutions.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07699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3583143"/>
              </p:ext>
            </p:extLst>
          </p:nvPr>
        </p:nvGraphicFramePr>
        <p:xfrm>
          <a:off x="-2" y="0"/>
          <a:ext cx="12192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  <a:gridCol w="2032000"/>
                <a:gridCol w="2032000"/>
                <a:gridCol w="2032000"/>
              </a:tblGrid>
              <a:tr h="11430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Definition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Services offered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Advantages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Disadvantages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Locations in Covington Area</a:t>
                      </a:r>
                      <a:endParaRPr lang="en-US" dirty="0"/>
                    </a:p>
                  </a:txBody>
                  <a:tcPr/>
                </a:tc>
              </a:tr>
              <a:tr h="11430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143000">
                <a:tc>
                  <a:txBody>
                    <a:bodyPr/>
                    <a:lstStyle/>
                    <a:p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1430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1430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1430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0532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85580" y="881350"/>
            <a:ext cx="854908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Front Wall – </a:t>
            </a:r>
            <a:r>
              <a:rPr lang="en-US" sz="3600" u="sng" dirty="0" smtClean="0"/>
              <a:t>Banks</a:t>
            </a:r>
          </a:p>
          <a:p>
            <a:endParaRPr lang="en-US" sz="3600" dirty="0"/>
          </a:p>
          <a:p>
            <a:r>
              <a:rPr lang="en-US" sz="3600" dirty="0" smtClean="0"/>
              <a:t>Back Wall – </a:t>
            </a:r>
            <a:r>
              <a:rPr lang="en-US" sz="3600" u="sng" dirty="0" smtClean="0"/>
              <a:t>Savings and Loans</a:t>
            </a:r>
          </a:p>
          <a:p>
            <a:endParaRPr lang="en-US" sz="3600" dirty="0"/>
          </a:p>
          <a:p>
            <a:r>
              <a:rPr lang="en-US" sz="3600" dirty="0" smtClean="0"/>
              <a:t>Wall with window(not on the window) – </a:t>
            </a:r>
            <a:r>
              <a:rPr lang="en-US" sz="3600" u="sng" dirty="0" smtClean="0"/>
              <a:t>Credit Unions</a:t>
            </a:r>
          </a:p>
          <a:p>
            <a:endParaRPr lang="en-US" sz="3600" dirty="0"/>
          </a:p>
          <a:p>
            <a:r>
              <a:rPr lang="en-US" sz="3600" dirty="0" smtClean="0"/>
              <a:t>Wall with door – </a:t>
            </a:r>
            <a:r>
              <a:rPr lang="en-US" sz="3600" u="sng" dirty="0" smtClean="0"/>
              <a:t>Pay Day Lenders</a:t>
            </a:r>
            <a:endParaRPr lang="en-US" sz="3600" u="sng" dirty="0"/>
          </a:p>
        </p:txBody>
      </p:sp>
    </p:spTree>
    <p:extLst>
      <p:ext uri="{BB962C8B-B14F-4D97-AF65-F5344CB8AC3E}">
        <p14:creationId xmlns:p14="http://schemas.microsoft.com/office/powerpoint/2010/main" val="4143975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6605843"/>
              </p:ext>
            </p:extLst>
          </p:nvPr>
        </p:nvGraphicFramePr>
        <p:xfrm>
          <a:off x="-2" y="0"/>
          <a:ext cx="12192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  <a:gridCol w="2032000"/>
                <a:gridCol w="2032000"/>
                <a:gridCol w="2032000"/>
              </a:tblGrid>
              <a:tr h="11430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Definition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Services offered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Advantages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Disadvantages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Locations in Covington Area</a:t>
                      </a:r>
                      <a:endParaRPr lang="en-US" dirty="0"/>
                    </a:p>
                  </a:txBody>
                  <a:tcPr/>
                </a:tc>
              </a:tr>
              <a:tr h="1143000">
                <a:tc>
                  <a:txBody>
                    <a:bodyPr/>
                    <a:lstStyle/>
                    <a:p>
                      <a:r>
                        <a:rPr lang="en-US" dirty="0" smtClean="0"/>
                        <a:t>Commercial</a:t>
                      </a:r>
                    </a:p>
                    <a:p>
                      <a:r>
                        <a:rPr lang="en-US" dirty="0" smtClean="0"/>
                        <a:t>Bank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143000">
                <a:tc>
                  <a:txBody>
                    <a:bodyPr/>
                    <a:lstStyle/>
                    <a:p>
                      <a:r>
                        <a:rPr lang="en-US" dirty="0" smtClean="0"/>
                        <a:t>Investment Bank</a:t>
                      </a:r>
                    </a:p>
                    <a:p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143000">
                <a:tc>
                  <a:txBody>
                    <a:bodyPr/>
                    <a:lstStyle/>
                    <a:p>
                      <a:r>
                        <a:rPr lang="en-US" dirty="0" smtClean="0"/>
                        <a:t>Credit Union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143000">
                <a:tc>
                  <a:txBody>
                    <a:bodyPr/>
                    <a:lstStyle/>
                    <a:p>
                      <a:r>
                        <a:rPr lang="en-US" dirty="0" smtClean="0"/>
                        <a:t>Savings and Loan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143000">
                <a:tc>
                  <a:txBody>
                    <a:bodyPr/>
                    <a:lstStyle/>
                    <a:p>
                      <a:r>
                        <a:rPr lang="en-US" dirty="0" smtClean="0"/>
                        <a:t>Payday</a:t>
                      </a:r>
                      <a:r>
                        <a:rPr lang="en-US" baseline="0" dirty="0" smtClean="0"/>
                        <a:t> Lenders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8967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06351" y="370891"/>
            <a:ext cx="64347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/>
                <a:solidFill>
                  <a:schemeClr val="accent3"/>
                </a:solidFill>
                <a:effectLst/>
              </a:rPr>
              <a:t>Today’s Objective:</a:t>
            </a:r>
            <a:endParaRPr lang="en-US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11870" y="1294221"/>
            <a:ext cx="103041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Give examples of the direct relationship between risk and return. 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	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8457" y="2826738"/>
            <a:ext cx="11011989" cy="3772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022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537D0B"/>
      </a:dk2>
      <a:lt2>
        <a:srgbClr val="A9E257"/>
      </a:lt2>
      <a:accent1>
        <a:srgbClr val="38540A"/>
      </a:accent1>
      <a:accent2>
        <a:srgbClr val="31A274"/>
      </a:accent2>
      <a:accent3>
        <a:srgbClr val="236073"/>
      </a:accent3>
      <a:accent4>
        <a:srgbClr val="6C4D90"/>
      </a:accent4>
      <a:accent5>
        <a:srgbClr val="983C27"/>
      </a:accent5>
      <a:accent6>
        <a:srgbClr val="CD811F"/>
      </a:accent6>
      <a:hlink>
        <a:srgbClr val="293F06"/>
      </a:hlink>
      <a:folHlink>
        <a:srgbClr val="68883A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9759155-7935-4C61-A06C-C04380D1B16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1195</TotalTime>
  <Words>402</Words>
  <Application>Microsoft Office PowerPoint</Application>
  <PresentationFormat>Widescreen</PresentationFormat>
  <Paragraphs>103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Calibri</vt:lpstr>
      <vt:lpstr>Century Gothic</vt:lpstr>
      <vt:lpstr>Tahoma</vt:lpstr>
      <vt:lpstr>Tw Cen MT</vt:lpstr>
      <vt:lpstr>Wingdings 3</vt:lpstr>
      <vt:lpstr>Slice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Patrick Ethington</dc:creator>
  <cp:lastModifiedBy>Patrick Ethington</cp:lastModifiedBy>
  <cp:revision>33</cp:revision>
  <cp:lastPrinted>2015-11-09T12:53:14Z</cp:lastPrinted>
  <dcterms:created xsi:type="dcterms:W3CDTF">2015-11-05T00:23:46Z</dcterms:created>
  <dcterms:modified xsi:type="dcterms:W3CDTF">2015-11-09T20:12:53Z</dcterms:modified>
</cp:coreProperties>
</file>